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6858000" cy="9144000" type="screen4x3"/>
  <p:notesSz cx="6858000" cy="9028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2B00"/>
    <a:srgbClr val="990099"/>
    <a:srgbClr val="C62600"/>
    <a:srgbClr val="AC2100"/>
    <a:srgbClr val="001A00"/>
    <a:srgbClr val="003300"/>
    <a:srgbClr val="80008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54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F3F37-DFF4-4C29-B610-622229AD09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674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40D83-4A70-44C4-98E5-3CA66D3019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260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7FA1C-7FA1-47A4-9DEC-D16866D80F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891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ADE26-8470-4ED1-91D4-58757D43E6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29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31A6B-A781-43E7-B893-6270BDE39D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230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DA46A-A98B-4D36-BC1B-C114D84D1F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43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06779-69CD-49C0-B7A6-3B1080F5C0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9304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5796E-E8EF-43C0-80C2-077B7452AE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83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703B5-CEE6-4057-8181-3159B2D80C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81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54357-957B-4B48-89E9-F91F400C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380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C3967-D098-4C40-9491-65C00561FF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194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B205F1C-96F7-4D8D-9123-2489DB1D1EA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AutoShape 72"/>
          <p:cNvSpPr>
            <a:spLocks noChangeArrowheads="1"/>
          </p:cNvSpPr>
          <p:nvPr/>
        </p:nvSpPr>
        <p:spPr bwMode="auto">
          <a:xfrm>
            <a:off x="4800600" y="2057400"/>
            <a:ext cx="457200" cy="433388"/>
          </a:xfrm>
          <a:prstGeom prst="star5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2121" name="AutoShape 73"/>
          <p:cNvSpPr>
            <a:spLocks noChangeArrowheads="1"/>
          </p:cNvSpPr>
          <p:nvPr/>
        </p:nvSpPr>
        <p:spPr bwMode="auto">
          <a:xfrm>
            <a:off x="990600" y="2043113"/>
            <a:ext cx="4800600" cy="415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2209800" y="3338513"/>
            <a:ext cx="2286000" cy="274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>
                <a:solidFill>
                  <a:srgbClr val="FF0000"/>
                </a:solidFill>
                <a:latin typeface="Arial" panose="020B0604020202020204" pitchFamily="34" charset="0"/>
              </a:rPr>
              <a:t>HOLY</a:t>
            </a:r>
            <a:r>
              <a:rPr lang="en-US" altLang="en-US" sz="1200">
                <a:solidFill>
                  <a:srgbClr val="FF66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200">
                <a:solidFill>
                  <a:srgbClr val="FF0000"/>
                </a:solidFill>
                <a:latin typeface="Arial" panose="020B0604020202020204" pitchFamily="34" charset="0"/>
              </a:rPr>
              <a:t>SPIRIT</a:t>
            </a:r>
            <a:endParaRPr lang="en-US" altLang="en-US" sz="1200">
              <a:solidFill>
                <a:srgbClr val="FF6600"/>
              </a:solidFill>
              <a:latin typeface="Arial" panose="020B0604020202020204" pitchFamily="34" charset="0"/>
            </a:endParaRPr>
          </a:p>
        </p:txBody>
      </p:sp>
      <p:sp>
        <p:nvSpPr>
          <p:cNvPr id="2123" name="Rectangle 75"/>
          <p:cNvSpPr>
            <a:spLocks noChangeArrowheads="1"/>
          </p:cNvSpPr>
          <p:nvPr/>
        </p:nvSpPr>
        <p:spPr bwMode="auto">
          <a:xfrm>
            <a:off x="2895600" y="2195513"/>
            <a:ext cx="9906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L</a:t>
            </a:r>
          </a:p>
          <a:p>
            <a:pPr algn="ctr">
              <a:spcBef>
                <a:spcPct val="50000"/>
              </a:spcBef>
            </a:pPr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O</a:t>
            </a:r>
          </a:p>
          <a:p>
            <a:pPr algn="ctr">
              <a:spcBef>
                <a:spcPct val="50000"/>
              </a:spcBef>
            </a:pPr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V</a:t>
            </a:r>
          </a:p>
          <a:p>
            <a:pPr algn="ctr">
              <a:spcBef>
                <a:spcPct val="50000"/>
              </a:spcBef>
            </a:pPr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2286000" y="3687763"/>
            <a:ext cx="2209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BROTHERLY KINDNESS</a:t>
            </a:r>
          </a:p>
        </p:txBody>
      </p:sp>
      <p:sp>
        <p:nvSpPr>
          <p:cNvPr id="2131" name="Rectangle 83"/>
          <p:cNvSpPr>
            <a:spLocks noChangeArrowheads="1"/>
          </p:cNvSpPr>
          <p:nvPr/>
        </p:nvSpPr>
        <p:spPr bwMode="auto">
          <a:xfrm>
            <a:off x="2133600" y="4024313"/>
            <a:ext cx="2514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GODLINESS</a:t>
            </a:r>
          </a:p>
        </p:txBody>
      </p:sp>
      <p:sp>
        <p:nvSpPr>
          <p:cNvPr id="2132" name="Rectangle 84"/>
          <p:cNvSpPr>
            <a:spLocks noChangeArrowheads="1"/>
          </p:cNvSpPr>
          <p:nvPr/>
        </p:nvSpPr>
        <p:spPr bwMode="auto">
          <a:xfrm>
            <a:off x="1981200" y="4329113"/>
            <a:ext cx="2819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PATIENCE</a:t>
            </a:r>
          </a:p>
        </p:txBody>
      </p:sp>
      <p:sp>
        <p:nvSpPr>
          <p:cNvPr id="2133" name="Rectangle 85"/>
          <p:cNvSpPr>
            <a:spLocks noChangeArrowheads="1"/>
          </p:cNvSpPr>
          <p:nvPr/>
        </p:nvSpPr>
        <p:spPr bwMode="auto">
          <a:xfrm>
            <a:off x="1752600" y="4710113"/>
            <a:ext cx="3276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TEMPERANCE</a:t>
            </a:r>
          </a:p>
        </p:txBody>
      </p:sp>
      <p:sp>
        <p:nvSpPr>
          <p:cNvPr id="2134" name="Rectangle 86"/>
          <p:cNvSpPr>
            <a:spLocks noChangeArrowheads="1"/>
          </p:cNvSpPr>
          <p:nvPr/>
        </p:nvSpPr>
        <p:spPr bwMode="auto">
          <a:xfrm>
            <a:off x="1524000" y="5091113"/>
            <a:ext cx="3733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KNOWLEDGE</a:t>
            </a:r>
          </a:p>
        </p:txBody>
      </p:sp>
      <p:sp>
        <p:nvSpPr>
          <p:cNvPr id="2135" name="Rectangle 87"/>
          <p:cNvSpPr>
            <a:spLocks noChangeArrowheads="1"/>
          </p:cNvSpPr>
          <p:nvPr/>
        </p:nvSpPr>
        <p:spPr bwMode="auto">
          <a:xfrm>
            <a:off x="1219200" y="5472113"/>
            <a:ext cx="434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VIRTUE</a:t>
            </a:r>
          </a:p>
        </p:txBody>
      </p:sp>
      <p:sp>
        <p:nvSpPr>
          <p:cNvPr id="2136" name="Rectangle 88"/>
          <p:cNvSpPr>
            <a:spLocks noChangeArrowheads="1"/>
          </p:cNvSpPr>
          <p:nvPr/>
        </p:nvSpPr>
        <p:spPr bwMode="auto">
          <a:xfrm>
            <a:off x="1066800" y="5853113"/>
            <a:ext cx="4648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9900"/>
                </a:solidFill>
                <a:latin typeface="Arial" panose="020B0604020202020204" pitchFamily="34" charset="0"/>
              </a:rPr>
              <a:t>FAITH</a:t>
            </a:r>
          </a:p>
        </p:txBody>
      </p:sp>
      <p:sp>
        <p:nvSpPr>
          <p:cNvPr id="2163" name="Rectangle 115"/>
          <p:cNvSpPr>
            <a:spLocks noChangeArrowheads="1"/>
          </p:cNvSpPr>
          <p:nvPr/>
        </p:nvSpPr>
        <p:spPr bwMode="auto">
          <a:xfrm>
            <a:off x="1331913" y="3687763"/>
            <a:ext cx="9540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LAODICEA</a:t>
            </a:r>
          </a:p>
        </p:txBody>
      </p:sp>
      <p:sp>
        <p:nvSpPr>
          <p:cNvPr id="2164" name="Rectangle 116"/>
          <p:cNvSpPr>
            <a:spLocks noChangeArrowheads="1"/>
          </p:cNvSpPr>
          <p:nvPr/>
        </p:nvSpPr>
        <p:spPr bwMode="auto">
          <a:xfrm>
            <a:off x="782638" y="4024313"/>
            <a:ext cx="12747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PHILADELPHIA</a:t>
            </a:r>
          </a:p>
        </p:txBody>
      </p:sp>
      <p:sp>
        <p:nvSpPr>
          <p:cNvPr id="2165" name="Rectangle 117"/>
          <p:cNvSpPr>
            <a:spLocks noChangeArrowheads="1"/>
          </p:cNvSpPr>
          <p:nvPr/>
        </p:nvSpPr>
        <p:spPr bwMode="auto">
          <a:xfrm>
            <a:off x="1143000" y="4329113"/>
            <a:ext cx="7508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SARDIS</a:t>
            </a:r>
          </a:p>
        </p:txBody>
      </p:sp>
      <p:sp>
        <p:nvSpPr>
          <p:cNvPr id="2166" name="Rectangle 118"/>
          <p:cNvSpPr>
            <a:spLocks noChangeArrowheads="1"/>
          </p:cNvSpPr>
          <p:nvPr/>
        </p:nvSpPr>
        <p:spPr bwMode="auto">
          <a:xfrm>
            <a:off x="738188" y="4710113"/>
            <a:ext cx="9382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THYATIRA</a:t>
            </a:r>
          </a:p>
        </p:txBody>
      </p:sp>
      <p:sp>
        <p:nvSpPr>
          <p:cNvPr id="2167" name="Rectangle 119"/>
          <p:cNvSpPr>
            <a:spLocks noChangeArrowheads="1"/>
          </p:cNvSpPr>
          <p:nvPr/>
        </p:nvSpPr>
        <p:spPr bwMode="auto">
          <a:xfrm>
            <a:off x="381000" y="5091113"/>
            <a:ext cx="10652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PERGAMOS</a:t>
            </a:r>
          </a:p>
        </p:txBody>
      </p:sp>
      <p:sp>
        <p:nvSpPr>
          <p:cNvPr id="2168" name="Rectangle 120"/>
          <p:cNvSpPr>
            <a:spLocks noChangeArrowheads="1"/>
          </p:cNvSpPr>
          <p:nvPr/>
        </p:nvSpPr>
        <p:spPr bwMode="auto">
          <a:xfrm>
            <a:off x="384175" y="5472113"/>
            <a:ext cx="835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SMYRNA</a:t>
            </a:r>
          </a:p>
        </p:txBody>
      </p:sp>
      <p:sp>
        <p:nvSpPr>
          <p:cNvPr id="2169" name="Rectangle 121"/>
          <p:cNvSpPr>
            <a:spLocks noChangeArrowheads="1"/>
          </p:cNvSpPr>
          <p:nvPr/>
        </p:nvSpPr>
        <p:spPr bwMode="auto">
          <a:xfrm>
            <a:off x="79375" y="5853113"/>
            <a:ext cx="911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EPHESUS</a:t>
            </a:r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4495800" y="3687763"/>
            <a:ext cx="9445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BRANHAM</a:t>
            </a:r>
          </a:p>
        </p:txBody>
      </p:sp>
      <p:sp>
        <p:nvSpPr>
          <p:cNvPr id="2171" name="Rectangle 123"/>
          <p:cNvSpPr>
            <a:spLocks noChangeArrowheads="1"/>
          </p:cNvSpPr>
          <p:nvPr/>
        </p:nvSpPr>
        <p:spPr bwMode="auto">
          <a:xfrm>
            <a:off x="4724400" y="4024313"/>
            <a:ext cx="819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WESLEY</a:t>
            </a:r>
          </a:p>
        </p:txBody>
      </p:sp>
      <p:sp>
        <p:nvSpPr>
          <p:cNvPr id="2172" name="Rectangle 124"/>
          <p:cNvSpPr>
            <a:spLocks noChangeArrowheads="1"/>
          </p:cNvSpPr>
          <p:nvPr/>
        </p:nvSpPr>
        <p:spPr bwMode="auto">
          <a:xfrm>
            <a:off x="4922838" y="4329113"/>
            <a:ext cx="7921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LUTHER</a:t>
            </a:r>
            <a:endParaRPr lang="en-US" altLang="en-US" sz="1200">
              <a:solidFill>
                <a:srgbClr val="009900"/>
              </a:solidFill>
              <a:latin typeface="Arial" panose="020B0604020202020204" pitchFamily="34" charset="0"/>
            </a:endParaRPr>
          </a:p>
        </p:txBody>
      </p:sp>
      <p:sp>
        <p:nvSpPr>
          <p:cNvPr id="2173" name="Rectangle 125"/>
          <p:cNvSpPr>
            <a:spLocks noChangeArrowheads="1"/>
          </p:cNvSpPr>
          <p:nvPr/>
        </p:nvSpPr>
        <p:spPr bwMode="auto">
          <a:xfrm>
            <a:off x="5105400" y="4710113"/>
            <a:ext cx="9366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COLUMBA</a:t>
            </a:r>
          </a:p>
        </p:txBody>
      </p:sp>
      <p:sp>
        <p:nvSpPr>
          <p:cNvPr id="2174" name="Rectangle 126"/>
          <p:cNvSpPr>
            <a:spLocks noChangeArrowheads="1"/>
          </p:cNvSpPr>
          <p:nvPr/>
        </p:nvSpPr>
        <p:spPr bwMode="auto">
          <a:xfrm>
            <a:off x="5327650" y="5091113"/>
            <a:ext cx="768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MARTIN</a:t>
            </a:r>
          </a:p>
        </p:txBody>
      </p:sp>
      <p:sp>
        <p:nvSpPr>
          <p:cNvPr id="2175" name="Rectangle 127"/>
          <p:cNvSpPr>
            <a:spLocks noChangeArrowheads="1"/>
          </p:cNvSpPr>
          <p:nvPr/>
        </p:nvSpPr>
        <p:spPr bwMode="auto">
          <a:xfrm>
            <a:off x="5562600" y="5472113"/>
            <a:ext cx="962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IRENEAUS</a:t>
            </a:r>
          </a:p>
        </p:txBody>
      </p:sp>
      <p:sp>
        <p:nvSpPr>
          <p:cNvPr id="2176" name="Rectangle 128"/>
          <p:cNvSpPr>
            <a:spLocks noChangeArrowheads="1"/>
          </p:cNvSpPr>
          <p:nvPr/>
        </p:nvSpPr>
        <p:spPr bwMode="auto">
          <a:xfrm>
            <a:off x="5791200" y="5853113"/>
            <a:ext cx="581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Arial" panose="020B0604020202020204" pitchFamily="34" charset="0"/>
              </a:rPr>
              <a:t>PAUL</a:t>
            </a:r>
          </a:p>
        </p:txBody>
      </p:sp>
      <p:sp>
        <p:nvSpPr>
          <p:cNvPr id="2177" name="Line 129"/>
          <p:cNvSpPr>
            <a:spLocks noChangeShapeType="1"/>
          </p:cNvSpPr>
          <p:nvPr/>
        </p:nvSpPr>
        <p:spPr bwMode="auto">
          <a:xfrm>
            <a:off x="2667000" y="3338513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01" name="Rectangle 153"/>
          <p:cNvSpPr>
            <a:spLocks noChangeArrowheads="1"/>
          </p:cNvSpPr>
          <p:nvPr/>
        </p:nvSpPr>
        <p:spPr bwMode="auto">
          <a:xfrm>
            <a:off x="2743200" y="6538913"/>
            <a:ext cx="1295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9900CC"/>
                </a:solidFill>
                <a:latin typeface="Arial" panose="020B0604020202020204" pitchFamily="34" charset="0"/>
              </a:rPr>
              <a:t>EPH 4:11-15</a:t>
            </a:r>
          </a:p>
        </p:txBody>
      </p:sp>
      <p:sp>
        <p:nvSpPr>
          <p:cNvPr id="2202" name="Rectangle 154"/>
          <p:cNvSpPr>
            <a:spLocks noChangeArrowheads="1"/>
          </p:cNvSpPr>
          <p:nvPr/>
        </p:nvSpPr>
        <p:spPr bwMode="auto">
          <a:xfrm>
            <a:off x="1306513" y="6538913"/>
            <a:ext cx="1208087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solidFill>
                  <a:srgbClr val="9900CC"/>
                </a:solidFill>
                <a:latin typeface="Arial" panose="020B0604020202020204" pitchFamily="34" charset="0"/>
              </a:rPr>
              <a:t>2 PETER 1:1-8</a:t>
            </a:r>
          </a:p>
          <a:p>
            <a:endParaRPr lang="en-US" altLang="en-US" sz="1200">
              <a:solidFill>
                <a:srgbClr val="9900CC"/>
              </a:solidFill>
              <a:latin typeface="Arial" panose="020B0604020202020204" pitchFamily="34" charset="0"/>
            </a:endParaRPr>
          </a:p>
          <a:p>
            <a:r>
              <a:rPr lang="en-US" altLang="en-US" sz="1200">
                <a:solidFill>
                  <a:srgbClr val="9900CC"/>
                </a:solidFill>
                <a:latin typeface="Arial" panose="020B0604020202020204" pitchFamily="34" charset="0"/>
              </a:rPr>
              <a:t>MATT 5:48</a:t>
            </a:r>
          </a:p>
          <a:p>
            <a:endParaRPr lang="en-US" altLang="en-US" sz="1200">
              <a:solidFill>
                <a:srgbClr val="9900CC"/>
              </a:solidFill>
              <a:latin typeface="Arial" panose="020B0604020202020204" pitchFamily="34" charset="0"/>
            </a:endParaRPr>
          </a:p>
          <a:p>
            <a:r>
              <a:rPr lang="en-US" altLang="en-US" sz="1200">
                <a:solidFill>
                  <a:srgbClr val="9900CC"/>
                </a:solidFill>
                <a:latin typeface="Arial" panose="020B0604020202020204" pitchFamily="34" charset="0"/>
              </a:rPr>
              <a:t>HEB 11:32-40</a:t>
            </a:r>
            <a:endParaRPr lang="en-US" altLang="en-US" sz="1200">
              <a:solidFill>
                <a:srgbClr val="FF9900"/>
              </a:solidFill>
              <a:latin typeface="Arial" panose="020B0604020202020204" pitchFamily="34" charset="0"/>
            </a:endParaRPr>
          </a:p>
        </p:txBody>
      </p:sp>
      <p:sp>
        <p:nvSpPr>
          <p:cNvPr id="2203" name="Rectangle 155"/>
          <p:cNvSpPr>
            <a:spLocks noChangeArrowheads="1"/>
          </p:cNvSpPr>
          <p:nvPr/>
        </p:nvSpPr>
        <p:spPr bwMode="auto">
          <a:xfrm>
            <a:off x="4343400" y="6538913"/>
            <a:ext cx="1147763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solidFill>
                  <a:srgbClr val="9900CC"/>
                </a:solidFill>
                <a:latin typeface="Arial" panose="020B0604020202020204" pitchFamily="34" charset="0"/>
              </a:rPr>
              <a:t>ACTS 7:44-47</a:t>
            </a:r>
          </a:p>
          <a:p>
            <a:endParaRPr lang="en-US" altLang="en-US" sz="1200">
              <a:solidFill>
                <a:srgbClr val="9900CC"/>
              </a:solidFill>
              <a:latin typeface="Arial" panose="020B0604020202020204" pitchFamily="34" charset="0"/>
            </a:endParaRPr>
          </a:p>
          <a:p>
            <a:r>
              <a:rPr lang="en-US" altLang="en-US" sz="1200">
                <a:solidFill>
                  <a:srgbClr val="9900CC"/>
                </a:solidFill>
                <a:latin typeface="Arial" panose="020B0604020202020204" pitchFamily="34" charset="0"/>
              </a:rPr>
              <a:t>ISAIAH 6:1-8</a:t>
            </a:r>
            <a:endParaRPr lang="en-US" altLang="en-US" sz="1200">
              <a:solidFill>
                <a:srgbClr val="FF9900"/>
              </a:solidFill>
              <a:latin typeface="Arial" panose="020B0604020202020204" pitchFamily="34" charset="0"/>
            </a:endParaRPr>
          </a:p>
        </p:txBody>
      </p:sp>
      <p:sp>
        <p:nvSpPr>
          <p:cNvPr id="2208" name="Line 160"/>
          <p:cNvSpPr>
            <a:spLocks noChangeShapeType="1"/>
          </p:cNvSpPr>
          <p:nvPr/>
        </p:nvSpPr>
        <p:spPr bwMode="auto">
          <a:xfrm>
            <a:off x="2514600" y="3643313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09" name="Line 161"/>
          <p:cNvSpPr>
            <a:spLocks noChangeShapeType="1"/>
          </p:cNvSpPr>
          <p:nvPr/>
        </p:nvSpPr>
        <p:spPr bwMode="auto">
          <a:xfrm>
            <a:off x="2286000" y="4024313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0" name="Line 162"/>
          <p:cNvSpPr>
            <a:spLocks noChangeShapeType="1"/>
          </p:cNvSpPr>
          <p:nvPr/>
        </p:nvSpPr>
        <p:spPr bwMode="auto">
          <a:xfrm>
            <a:off x="2133600" y="4329113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2" name="Line 164"/>
          <p:cNvSpPr>
            <a:spLocks noChangeShapeType="1"/>
          </p:cNvSpPr>
          <p:nvPr/>
        </p:nvSpPr>
        <p:spPr bwMode="auto">
          <a:xfrm>
            <a:off x="1905000" y="4633913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3" name="Line 165"/>
          <p:cNvSpPr>
            <a:spLocks noChangeShapeType="1"/>
          </p:cNvSpPr>
          <p:nvPr/>
        </p:nvSpPr>
        <p:spPr bwMode="auto">
          <a:xfrm>
            <a:off x="1676400" y="5014913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5" name="Line 167"/>
          <p:cNvSpPr>
            <a:spLocks noChangeShapeType="1"/>
          </p:cNvSpPr>
          <p:nvPr/>
        </p:nvSpPr>
        <p:spPr bwMode="auto">
          <a:xfrm>
            <a:off x="1447800" y="5395913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" name="Line 174"/>
          <p:cNvSpPr>
            <a:spLocks noChangeShapeType="1"/>
          </p:cNvSpPr>
          <p:nvPr/>
        </p:nvSpPr>
        <p:spPr bwMode="auto">
          <a:xfrm>
            <a:off x="1219200" y="5776913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3" name="Line 175"/>
          <p:cNvSpPr>
            <a:spLocks noChangeShapeType="1"/>
          </p:cNvSpPr>
          <p:nvPr/>
        </p:nvSpPr>
        <p:spPr bwMode="auto">
          <a:xfrm>
            <a:off x="990600" y="6234113"/>
            <a:ext cx="480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4" name="Rectangle 176"/>
          <p:cNvSpPr>
            <a:spLocks noChangeArrowheads="1"/>
          </p:cNvSpPr>
          <p:nvPr/>
        </p:nvSpPr>
        <p:spPr bwMode="auto">
          <a:xfrm>
            <a:off x="4876800" y="2682875"/>
            <a:ext cx="5810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 b="1">
                <a:solidFill>
                  <a:schemeClr val="accent2"/>
                </a:solidFill>
              </a:rPr>
              <a:t>SEED</a:t>
            </a:r>
          </a:p>
        </p:txBody>
      </p:sp>
      <p:sp>
        <p:nvSpPr>
          <p:cNvPr id="2225" name="Rectangle 177"/>
          <p:cNvSpPr>
            <a:spLocks noChangeArrowheads="1"/>
          </p:cNvSpPr>
          <p:nvPr/>
        </p:nvSpPr>
        <p:spPr bwMode="auto">
          <a:xfrm>
            <a:off x="5410200" y="3687763"/>
            <a:ext cx="7254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 b="1">
                <a:solidFill>
                  <a:schemeClr val="accent2"/>
                </a:solidFill>
              </a:rPr>
              <a:t>SHUCK</a:t>
            </a:r>
            <a:endParaRPr lang="en-US" altLang="en-US" sz="1200" b="1"/>
          </a:p>
        </p:txBody>
      </p:sp>
      <p:sp>
        <p:nvSpPr>
          <p:cNvPr id="2226" name="Rectangle 178"/>
          <p:cNvSpPr>
            <a:spLocks noChangeArrowheads="1"/>
          </p:cNvSpPr>
          <p:nvPr/>
        </p:nvSpPr>
        <p:spPr bwMode="auto">
          <a:xfrm>
            <a:off x="5638800" y="4024313"/>
            <a:ext cx="7667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 b="1">
                <a:solidFill>
                  <a:schemeClr val="accent2"/>
                </a:solidFill>
              </a:rPr>
              <a:t>TASSEL</a:t>
            </a:r>
            <a:endParaRPr lang="en-US" altLang="en-US" sz="1200" b="1"/>
          </a:p>
        </p:txBody>
      </p:sp>
      <p:sp>
        <p:nvSpPr>
          <p:cNvPr id="2227" name="Rectangle 179"/>
          <p:cNvSpPr>
            <a:spLocks noChangeArrowheads="1"/>
          </p:cNvSpPr>
          <p:nvPr/>
        </p:nvSpPr>
        <p:spPr bwMode="auto">
          <a:xfrm>
            <a:off x="5853113" y="4329113"/>
            <a:ext cx="7000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 b="1">
                <a:solidFill>
                  <a:schemeClr val="accent2"/>
                </a:solidFill>
              </a:rPr>
              <a:t>STALK</a:t>
            </a:r>
            <a:endParaRPr lang="en-US" altLang="en-US" sz="120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229" name="Rectangle 181"/>
          <p:cNvSpPr>
            <a:spLocks noChangeArrowheads="1"/>
          </p:cNvSpPr>
          <p:nvPr/>
        </p:nvSpPr>
        <p:spPr bwMode="auto">
          <a:xfrm>
            <a:off x="5715000" y="6097588"/>
            <a:ext cx="990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 b="1">
                <a:solidFill>
                  <a:schemeClr val="accent2"/>
                </a:solidFill>
              </a:rPr>
              <a:t>ETERNAL</a:t>
            </a:r>
          </a:p>
          <a:p>
            <a:pPr algn="ctr"/>
            <a:r>
              <a:rPr lang="en-US" altLang="en-US" sz="1200" b="1">
                <a:solidFill>
                  <a:schemeClr val="accent2"/>
                </a:solidFill>
              </a:rPr>
              <a:t>DAY</a:t>
            </a:r>
            <a:endParaRPr lang="en-US" altLang="en-US" sz="120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sz="1200">
                <a:solidFill>
                  <a:schemeClr val="accent2"/>
                </a:solidFill>
              </a:rPr>
              <a:t>EPH 2:20</a:t>
            </a:r>
          </a:p>
          <a:p>
            <a:pPr algn="ctr"/>
            <a:r>
              <a:rPr lang="en-US" altLang="en-US" sz="1200">
                <a:solidFill>
                  <a:schemeClr val="accent2"/>
                </a:solidFill>
              </a:rPr>
              <a:t>1 COR 3:11</a:t>
            </a:r>
          </a:p>
        </p:txBody>
      </p:sp>
      <p:sp>
        <p:nvSpPr>
          <p:cNvPr id="2238" name="Line 190"/>
          <p:cNvSpPr>
            <a:spLocks noChangeShapeType="1"/>
          </p:cNvSpPr>
          <p:nvPr/>
        </p:nvSpPr>
        <p:spPr bwMode="auto">
          <a:xfrm>
            <a:off x="1752600" y="2057400"/>
            <a:ext cx="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39" name="Line 191"/>
          <p:cNvSpPr>
            <a:spLocks noChangeShapeType="1"/>
          </p:cNvSpPr>
          <p:nvPr/>
        </p:nvSpPr>
        <p:spPr bwMode="auto">
          <a:xfrm>
            <a:off x="1600200" y="2209800"/>
            <a:ext cx="304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42" name="WordArt 194"/>
          <p:cNvSpPr>
            <a:spLocks noChangeArrowheads="1" noChangeShapeType="1" noTextEdit="1"/>
          </p:cNvSpPr>
          <p:nvPr/>
        </p:nvSpPr>
        <p:spPr bwMode="auto">
          <a:xfrm>
            <a:off x="838200" y="823913"/>
            <a:ext cx="5105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ockwell" panose="02060603020205020403" pitchFamily="18" charset="0"/>
              </a:rPr>
              <a:t>Stature Of A Perfect Man</a:t>
            </a:r>
          </a:p>
        </p:txBody>
      </p:sp>
      <p:sp>
        <p:nvSpPr>
          <p:cNvPr id="2244" name="Text Box 196"/>
          <p:cNvSpPr txBox="1">
            <a:spLocks noChangeArrowheads="1"/>
          </p:cNvSpPr>
          <p:nvPr/>
        </p:nvSpPr>
        <p:spPr bwMode="auto">
          <a:xfrm>
            <a:off x="838200" y="1752600"/>
            <a:ext cx="1828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>
                <a:latin typeface="Arial" panose="020B0604020202020204" pitchFamily="34" charset="0"/>
              </a:rPr>
              <a:t>CHURCH AGES 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246" name="Text Box 198"/>
          <p:cNvSpPr txBox="1">
            <a:spLocks noChangeArrowheads="1"/>
          </p:cNvSpPr>
          <p:nvPr/>
        </p:nvSpPr>
        <p:spPr bwMode="auto">
          <a:xfrm>
            <a:off x="2209800" y="175260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>
                <a:latin typeface="Arial" panose="020B0604020202020204" pitchFamily="34" charset="0"/>
              </a:rPr>
              <a:t>JESUS 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247" name="Text Box 199"/>
          <p:cNvSpPr txBox="1">
            <a:spLocks noChangeArrowheads="1"/>
          </p:cNvSpPr>
          <p:nvPr/>
        </p:nvSpPr>
        <p:spPr bwMode="auto">
          <a:xfrm>
            <a:off x="3962400" y="17526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>
                <a:latin typeface="Arial" panose="020B0604020202020204" pitchFamily="34" charset="0"/>
              </a:rPr>
              <a:t>MESSENGERS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990600" y="1827213"/>
            <a:ext cx="4800600" cy="415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447800" y="3122613"/>
            <a:ext cx="3886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</a:rPr>
              <a:t>    The Jordan        </a:t>
            </a:r>
            <a:r>
              <a:rPr lang="en-US" altLang="en-US" sz="1400">
                <a:solidFill>
                  <a:srgbClr val="FF0000"/>
                </a:solidFill>
              </a:rPr>
              <a:t>“This </a:t>
            </a:r>
            <a:r>
              <a:rPr lang="en-US" altLang="en-US" sz="1400" u="sng">
                <a:solidFill>
                  <a:srgbClr val="FF0000"/>
                </a:solidFill>
              </a:rPr>
              <a:t>is</a:t>
            </a:r>
            <a:r>
              <a:rPr lang="en-US" altLang="en-US" sz="1400">
                <a:solidFill>
                  <a:srgbClr val="FF0000"/>
                </a:solidFill>
              </a:rPr>
              <a:t> my beloved Son”</a:t>
            </a:r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>
            <a:off x="990600" y="3122613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7" name="Line 35"/>
          <p:cNvSpPr>
            <a:spLocks noChangeShapeType="1"/>
          </p:cNvSpPr>
          <p:nvPr/>
        </p:nvSpPr>
        <p:spPr bwMode="auto">
          <a:xfrm>
            <a:off x="2286000" y="3808413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>
            <a:off x="2133600" y="4113213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Line 37"/>
          <p:cNvSpPr>
            <a:spLocks noChangeShapeType="1"/>
          </p:cNvSpPr>
          <p:nvPr/>
        </p:nvSpPr>
        <p:spPr bwMode="auto">
          <a:xfrm>
            <a:off x="1905000" y="4418013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1676400" y="4799013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1447800" y="5180013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1219200" y="5561013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4114800" y="2185988"/>
            <a:ext cx="10636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/>
              <a:t>Son Of Man</a:t>
            </a:r>
          </a:p>
          <a:p>
            <a:pPr algn="ctr"/>
            <a:r>
              <a:rPr lang="en-US" altLang="en-US" sz="1400"/>
              <a:t>Ministry</a:t>
            </a: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609600" y="4087813"/>
            <a:ext cx="12541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009900"/>
                </a:solidFill>
              </a:rPr>
              <a:t>He was always</a:t>
            </a:r>
          </a:p>
          <a:p>
            <a:r>
              <a:rPr lang="en-US" altLang="en-US" sz="1400">
                <a:solidFill>
                  <a:srgbClr val="009900"/>
                </a:solidFill>
              </a:rPr>
              <a:t>a Son ...</a:t>
            </a:r>
          </a:p>
        </p:txBody>
      </p:sp>
      <p:sp>
        <p:nvSpPr>
          <p:cNvPr id="3123" name="Rectangle 51"/>
          <p:cNvSpPr>
            <a:spLocks noChangeArrowheads="1"/>
          </p:cNvSpPr>
          <p:nvPr/>
        </p:nvSpPr>
        <p:spPr bwMode="auto">
          <a:xfrm>
            <a:off x="5426075" y="4343400"/>
            <a:ext cx="822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009900"/>
                </a:solidFill>
              </a:rPr>
              <a:t>30 Years</a:t>
            </a:r>
          </a:p>
        </p:txBody>
      </p:sp>
      <p:sp>
        <p:nvSpPr>
          <p:cNvPr id="3124" name="Line 52"/>
          <p:cNvSpPr>
            <a:spLocks noChangeShapeType="1"/>
          </p:cNvSpPr>
          <p:nvPr/>
        </p:nvSpPr>
        <p:spPr bwMode="auto">
          <a:xfrm>
            <a:off x="990600" y="3427413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6" name="WordArt 54"/>
          <p:cNvSpPr>
            <a:spLocks noChangeArrowheads="1" noChangeShapeType="1" noTextEdit="1"/>
          </p:cNvSpPr>
          <p:nvPr/>
        </p:nvSpPr>
        <p:spPr bwMode="auto">
          <a:xfrm>
            <a:off x="2590800" y="838200"/>
            <a:ext cx="1600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ockwell" panose="02060603020205020403" pitchFamily="18" charset="0"/>
              </a:rPr>
              <a:t>Jesus</a:t>
            </a:r>
          </a:p>
        </p:txBody>
      </p:sp>
      <p:sp>
        <p:nvSpPr>
          <p:cNvPr id="3127" name="AutoShape 55"/>
          <p:cNvSpPr>
            <a:spLocks/>
          </p:cNvSpPr>
          <p:nvPr/>
        </p:nvSpPr>
        <p:spPr bwMode="auto">
          <a:xfrm rot="-1811556">
            <a:off x="5029200" y="3163888"/>
            <a:ext cx="376238" cy="2932112"/>
          </a:xfrm>
          <a:prstGeom prst="rightBrace">
            <a:avLst>
              <a:gd name="adj1" fmla="val 64944"/>
              <a:gd name="adj2" fmla="val 50000"/>
            </a:avLst>
          </a:prstGeom>
          <a:noFill/>
          <a:ln w="952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990600" y="1827213"/>
            <a:ext cx="4800600" cy="415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447800" y="3122613"/>
            <a:ext cx="3886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</a:rPr>
              <a:t>Day of Pentecost</a:t>
            </a:r>
            <a:r>
              <a:rPr lang="en-US" altLang="en-US" sz="1400"/>
              <a:t>         </a:t>
            </a:r>
            <a:r>
              <a:rPr lang="en-US" altLang="en-US" sz="1400">
                <a:solidFill>
                  <a:srgbClr val="FF0000"/>
                </a:solidFill>
              </a:rPr>
              <a:t>“This Is That”</a:t>
            </a:r>
            <a:endParaRPr lang="en-US" altLang="en-US" sz="1400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2286000" y="3808413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2133600" y="4113213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905000" y="4418013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1676400" y="4799013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1447800" y="5180013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1219200" y="5561013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103688" y="2259013"/>
            <a:ext cx="11731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/>
              <a:t>Book Of Acts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5486400" y="4114800"/>
            <a:ext cx="96202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>
                <a:solidFill>
                  <a:srgbClr val="009900"/>
                </a:solidFill>
              </a:rPr>
              <a:t>3½ Years</a:t>
            </a:r>
          </a:p>
          <a:p>
            <a:pPr algn="ctr"/>
            <a:r>
              <a:rPr lang="en-US" altLang="en-US" sz="1400">
                <a:solidFill>
                  <a:srgbClr val="009900"/>
                </a:solidFill>
              </a:rPr>
              <a:t>With Jesus</a:t>
            </a:r>
          </a:p>
          <a:p>
            <a:pPr algn="ctr"/>
            <a:r>
              <a:rPr lang="en-US" altLang="en-US" sz="1400">
                <a:solidFill>
                  <a:srgbClr val="009900"/>
                </a:solidFill>
              </a:rPr>
              <a:t>(Tutoring)</a:t>
            </a: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2514600" y="5614988"/>
            <a:ext cx="1603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9900CC"/>
                </a:solidFill>
              </a:rPr>
              <a:t>“Come, follow Me”</a:t>
            </a:r>
            <a:endParaRPr lang="en-US" altLang="en-US" sz="1400">
              <a:solidFill>
                <a:srgbClr val="FF9900"/>
              </a:solidFill>
            </a:endParaRPr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990600" y="3427413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990600" y="3122613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8" name="WordArt 22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3429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ockwell" panose="02060603020205020403" pitchFamily="18" charset="0"/>
              </a:rPr>
              <a:t>The Apostles</a:t>
            </a:r>
          </a:p>
        </p:txBody>
      </p:sp>
      <p:sp>
        <p:nvSpPr>
          <p:cNvPr id="4119" name="AutoShape 23"/>
          <p:cNvSpPr>
            <a:spLocks/>
          </p:cNvSpPr>
          <p:nvPr/>
        </p:nvSpPr>
        <p:spPr bwMode="auto">
          <a:xfrm rot="-1811556">
            <a:off x="5029200" y="3163888"/>
            <a:ext cx="376238" cy="2932112"/>
          </a:xfrm>
          <a:prstGeom prst="rightBrace">
            <a:avLst>
              <a:gd name="adj1" fmla="val 64944"/>
              <a:gd name="adj2" fmla="val 50000"/>
            </a:avLst>
          </a:prstGeom>
          <a:noFill/>
          <a:ln w="952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990600" y="1828800"/>
            <a:ext cx="4800600" cy="415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95400" y="3124200"/>
            <a:ext cx="4572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</a:rPr>
              <a:t>The Jordan</a:t>
            </a:r>
            <a:r>
              <a:rPr lang="en-US" altLang="en-US" sz="1400"/>
              <a:t>            </a:t>
            </a:r>
            <a:r>
              <a:rPr lang="en-US" altLang="en-US" sz="1400">
                <a:solidFill>
                  <a:srgbClr val="FF0000"/>
                </a:solidFill>
              </a:rPr>
              <a:t>“Baptism with the Holy Ghost”</a:t>
            </a:r>
            <a:endParaRPr lang="en-US" altLang="en-US" sz="14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2286000" y="3810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2133600" y="4114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1905000" y="44196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1676400" y="4800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1447800" y="51816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1219200" y="55626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944938" y="1981200"/>
            <a:ext cx="855662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/>
              <a:t>The</a:t>
            </a:r>
          </a:p>
          <a:p>
            <a:pPr algn="ctr"/>
            <a:r>
              <a:rPr lang="en-US" altLang="en-US" sz="1400"/>
              <a:t>Promised</a:t>
            </a:r>
          </a:p>
          <a:p>
            <a:pPr algn="ctr"/>
            <a:r>
              <a:rPr lang="en-US" altLang="en-US" sz="1400"/>
              <a:t>Land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5416550" y="4070350"/>
            <a:ext cx="128905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>
                <a:solidFill>
                  <a:srgbClr val="009900"/>
                </a:solidFill>
              </a:rPr>
              <a:t>The</a:t>
            </a:r>
          </a:p>
          <a:p>
            <a:pPr algn="ctr"/>
            <a:r>
              <a:rPr lang="en-US" altLang="en-US" sz="1400">
                <a:solidFill>
                  <a:srgbClr val="009900"/>
                </a:solidFill>
              </a:rPr>
              <a:t>Wilderness</a:t>
            </a:r>
          </a:p>
          <a:p>
            <a:pPr algn="ctr"/>
            <a:r>
              <a:rPr lang="en-US" altLang="en-US" sz="1400">
                <a:solidFill>
                  <a:srgbClr val="009900"/>
                </a:solidFill>
              </a:rPr>
              <a:t>(Sanctification)</a:t>
            </a: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990600" y="5943600"/>
            <a:ext cx="480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>
                <a:solidFill>
                  <a:srgbClr val="FF0000"/>
                </a:solidFill>
              </a:rPr>
              <a:t>The Red Sea  (Water Baptism)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4648200" y="22098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/>
              <a:t>= Christ = Inheritance</a:t>
            </a:r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4191000" y="2667000"/>
            <a:ext cx="19510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9900CC"/>
                </a:solidFill>
              </a:rPr>
              <a:t>“Our Part Of The Word”</a:t>
            </a: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1219200" y="5616575"/>
            <a:ext cx="434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/>
              <a:t>Faith = Justification</a:t>
            </a:r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990600" y="6553200"/>
            <a:ext cx="480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>
                <a:solidFill>
                  <a:srgbClr val="003300"/>
                </a:solidFill>
              </a:rPr>
              <a:t>Egypt  =  The World</a:t>
            </a:r>
            <a:endParaRPr lang="en-US" altLang="en-US" sz="1400">
              <a:solidFill>
                <a:srgbClr val="800000"/>
              </a:solidFill>
            </a:endParaRPr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>
            <a:off x="990600" y="6248400"/>
            <a:ext cx="4800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>
            <a:off x="990600" y="34290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>
            <a:off x="990600" y="3124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9" name="AutoShape 29"/>
          <p:cNvSpPr>
            <a:spLocks/>
          </p:cNvSpPr>
          <p:nvPr/>
        </p:nvSpPr>
        <p:spPr bwMode="auto">
          <a:xfrm rot="-1811556">
            <a:off x="5029200" y="3163888"/>
            <a:ext cx="376238" cy="2932112"/>
          </a:xfrm>
          <a:prstGeom prst="rightBrace">
            <a:avLst>
              <a:gd name="adj1" fmla="val 64944"/>
              <a:gd name="adj2" fmla="val 50000"/>
            </a:avLst>
          </a:prstGeom>
          <a:noFill/>
          <a:ln w="952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56" name="WordArt 36"/>
          <p:cNvSpPr>
            <a:spLocks noChangeArrowheads="1" noChangeShapeType="1" noTextEdit="1"/>
          </p:cNvSpPr>
          <p:nvPr/>
        </p:nvSpPr>
        <p:spPr bwMode="auto">
          <a:xfrm>
            <a:off x="533400" y="838200"/>
            <a:ext cx="5715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ockwell" panose="02060603020205020403" pitchFamily="18" charset="0"/>
              </a:rPr>
              <a:t>Israel And The Individual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990600" y="1828800"/>
            <a:ext cx="4800600" cy="415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447800" y="3124200"/>
            <a:ext cx="3886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rgbClr val="FF0000"/>
                </a:solidFill>
              </a:rPr>
              <a:t>7</a:t>
            </a:r>
            <a:r>
              <a:rPr lang="en-US" altLang="en-US" sz="1400" baseline="30000">
                <a:solidFill>
                  <a:srgbClr val="FF0000"/>
                </a:solidFill>
              </a:rPr>
              <a:t>TH</a:t>
            </a:r>
            <a:r>
              <a:rPr lang="en-US" altLang="en-US" sz="1400">
                <a:solidFill>
                  <a:srgbClr val="FF0000"/>
                </a:solidFill>
              </a:rPr>
              <a:t> Seal                The Token               Dynamics</a:t>
            </a:r>
            <a:endParaRPr lang="en-US" altLang="en-US" sz="12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286000" y="3810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2057400" y="41910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1828800" y="45720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1676400" y="48768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1447800" y="52578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1219200" y="56388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4038600" y="2209800"/>
            <a:ext cx="23907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/>
              <a:t>Eight Day = Eternal Day =</a:t>
            </a:r>
          </a:p>
          <a:p>
            <a:r>
              <a:rPr lang="en-US" altLang="en-US" sz="1400"/>
              <a:t>Son Of Man = Christ = Omega</a:t>
            </a:r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228600" y="4267200"/>
            <a:ext cx="12112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>
                <a:solidFill>
                  <a:srgbClr val="990099"/>
                </a:solidFill>
              </a:rPr>
              <a:t>First Six Seals</a:t>
            </a:r>
          </a:p>
          <a:p>
            <a:pPr algn="ctr"/>
            <a:r>
              <a:rPr lang="en-US" altLang="en-US" sz="1400">
                <a:solidFill>
                  <a:srgbClr val="990099"/>
                </a:solidFill>
              </a:rPr>
              <a:t>(Mechanics)</a:t>
            </a: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838200" y="3581400"/>
            <a:ext cx="10969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>
                <a:solidFill>
                  <a:srgbClr val="001A00"/>
                </a:solidFill>
              </a:rPr>
              <a:t>The Womb</a:t>
            </a:r>
          </a:p>
          <a:p>
            <a:pPr algn="ctr"/>
            <a:r>
              <a:rPr lang="en-US" altLang="en-US" sz="1400">
                <a:solidFill>
                  <a:srgbClr val="001A00"/>
                </a:solidFill>
              </a:rPr>
              <a:t>(Birth Pains)</a:t>
            </a:r>
            <a:endParaRPr lang="en-US" altLang="en-US" sz="1200">
              <a:solidFill>
                <a:srgbClr val="001A00"/>
              </a:solidFill>
              <a:latin typeface="Arial" panose="020B0604020202020204" pitchFamily="34" charset="0"/>
            </a:endParaRP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2362200" y="3352800"/>
            <a:ext cx="205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>
                <a:solidFill>
                  <a:srgbClr val="009900"/>
                </a:solidFill>
              </a:rPr>
              <a:t>Branham</a:t>
            </a: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1905000" y="4191000"/>
            <a:ext cx="297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>
                <a:solidFill>
                  <a:schemeClr val="accent2"/>
                </a:solidFill>
              </a:rPr>
              <a:t>Luther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4681538" y="3352800"/>
            <a:ext cx="1566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009900"/>
                </a:solidFill>
              </a:rPr>
              <a:t>Prophet to Restore!</a:t>
            </a:r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4876800" y="3810000"/>
            <a:ext cx="9350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chemeClr val="accent2"/>
                </a:solidFill>
              </a:rPr>
              <a:t>Reformers</a:t>
            </a:r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5516563" y="4210050"/>
            <a:ext cx="1112837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990099"/>
                </a:solidFill>
              </a:rPr>
              <a:t>Locust</a:t>
            </a:r>
          </a:p>
          <a:p>
            <a:r>
              <a:rPr lang="en-US" altLang="en-US" sz="1400">
                <a:solidFill>
                  <a:srgbClr val="990099"/>
                </a:solidFill>
              </a:rPr>
              <a:t>Palmerworm</a:t>
            </a:r>
          </a:p>
          <a:p>
            <a:r>
              <a:rPr lang="en-US" altLang="en-US" sz="1400">
                <a:solidFill>
                  <a:srgbClr val="990099"/>
                </a:solidFill>
              </a:rPr>
              <a:t>Cankerworm</a:t>
            </a:r>
          </a:p>
          <a:p>
            <a:r>
              <a:rPr lang="en-US" altLang="en-US" sz="1400">
                <a:solidFill>
                  <a:srgbClr val="990099"/>
                </a:solidFill>
              </a:rPr>
              <a:t>Caterpillar</a:t>
            </a:r>
          </a:p>
          <a:p>
            <a:r>
              <a:rPr lang="en-US" altLang="en-US" sz="1400">
                <a:solidFill>
                  <a:srgbClr val="990099"/>
                </a:solidFill>
              </a:rPr>
              <a:t>     (Lost &amp; </a:t>
            </a:r>
          </a:p>
          <a:p>
            <a:r>
              <a:rPr lang="en-US" altLang="en-US" sz="1400">
                <a:solidFill>
                  <a:srgbClr val="990099"/>
                </a:solidFill>
              </a:rPr>
              <a:t>      Hidden</a:t>
            </a:r>
          </a:p>
          <a:p>
            <a:r>
              <a:rPr lang="en-US" altLang="en-US" sz="1400">
                <a:solidFill>
                  <a:srgbClr val="990099"/>
                </a:solidFill>
              </a:rPr>
              <a:t>      Things)</a:t>
            </a:r>
          </a:p>
        </p:txBody>
      </p:sp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838200" y="5943600"/>
            <a:ext cx="510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>
                <a:solidFill>
                  <a:srgbClr val="FF0000"/>
                </a:solidFill>
              </a:rPr>
              <a:t>33-53 A.D.     Eternal Day     Foundation     Son Of Man     Alpha</a:t>
            </a:r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>
            <a:off x="990600" y="3124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Line 38"/>
          <p:cNvSpPr>
            <a:spLocks noChangeShapeType="1"/>
          </p:cNvSpPr>
          <p:nvPr/>
        </p:nvSpPr>
        <p:spPr bwMode="auto">
          <a:xfrm>
            <a:off x="990600" y="34290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>
            <a:off x="990600" y="62484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Line 41"/>
          <p:cNvSpPr>
            <a:spLocks noChangeShapeType="1"/>
          </p:cNvSpPr>
          <p:nvPr/>
        </p:nvSpPr>
        <p:spPr bwMode="auto">
          <a:xfrm>
            <a:off x="4343400" y="3505200"/>
            <a:ext cx="381000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Rectangle 42"/>
          <p:cNvSpPr>
            <a:spLocks noChangeArrowheads="1"/>
          </p:cNvSpPr>
          <p:nvPr/>
        </p:nvSpPr>
        <p:spPr bwMode="auto">
          <a:xfrm>
            <a:off x="2133600" y="3810000"/>
            <a:ext cx="2514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>
                <a:solidFill>
                  <a:schemeClr val="accent2"/>
                </a:solidFill>
              </a:rPr>
              <a:t>Wesley</a:t>
            </a:r>
          </a:p>
        </p:txBody>
      </p:sp>
      <p:sp>
        <p:nvSpPr>
          <p:cNvPr id="6187" name="AutoShape 43"/>
          <p:cNvSpPr>
            <a:spLocks/>
          </p:cNvSpPr>
          <p:nvPr/>
        </p:nvSpPr>
        <p:spPr bwMode="auto">
          <a:xfrm rot="12612361">
            <a:off x="1898650" y="3295650"/>
            <a:ext cx="219075" cy="1295400"/>
          </a:xfrm>
          <a:prstGeom prst="rightBrace">
            <a:avLst>
              <a:gd name="adj1" fmla="val 49275"/>
              <a:gd name="adj2" fmla="val 50000"/>
            </a:avLst>
          </a:prstGeom>
          <a:noFill/>
          <a:ln w="9525">
            <a:solidFill>
              <a:srgbClr val="001A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lang="en-US" altLang="en-US"/>
          </a:p>
        </p:txBody>
      </p:sp>
      <p:sp>
        <p:nvSpPr>
          <p:cNvPr id="6188" name="AutoShape 44"/>
          <p:cNvSpPr>
            <a:spLocks/>
          </p:cNvSpPr>
          <p:nvPr/>
        </p:nvSpPr>
        <p:spPr bwMode="auto">
          <a:xfrm rot="12561429">
            <a:off x="1371600" y="3163888"/>
            <a:ext cx="376238" cy="2932112"/>
          </a:xfrm>
          <a:prstGeom prst="rightBrace">
            <a:avLst>
              <a:gd name="adj1" fmla="val 64944"/>
              <a:gd name="adj2" fmla="val 50000"/>
            </a:avLst>
          </a:prstGeom>
          <a:noFill/>
          <a:ln w="952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9" name="WordArt 45"/>
          <p:cNvSpPr>
            <a:spLocks noChangeArrowheads="1" noChangeShapeType="1" noTextEdit="1"/>
          </p:cNvSpPr>
          <p:nvPr/>
        </p:nvSpPr>
        <p:spPr bwMode="auto">
          <a:xfrm>
            <a:off x="533400" y="838200"/>
            <a:ext cx="5715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ockwell" panose="02060603020205020403" pitchFamily="18" charset="0"/>
              </a:rPr>
              <a:t>The Church Ages (Bride)</a:t>
            </a:r>
          </a:p>
        </p:txBody>
      </p:sp>
      <p:sp>
        <p:nvSpPr>
          <p:cNvPr id="6192" name="AutoShape 48"/>
          <p:cNvSpPr>
            <a:spLocks/>
          </p:cNvSpPr>
          <p:nvPr/>
        </p:nvSpPr>
        <p:spPr bwMode="auto">
          <a:xfrm rot="8965778">
            <a:off x="4724400" y="3579813"/>
            <a:ext cx="222250" cy="993775"/>
          </a:xfrm>
          <a:prstGeom prst="leftBrace">
            <a:avLst>
              <a:gd name="adj1" fmla="val 37262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3" name="AutoShape 49"/>
          <p:cNvSpPr>
            <a:spLocks/>
          </p:cNvSpPr>
          <p:nvPr/>
        </p:nvSpPr>
        <p:spPr bwMode="auto">
          <a:xfrm rot="-1811556">
            <a:off x="5029200" y="3163888"/>
            <a:ext cx="376238" cy="2932112"/>
          </a:xfrm>
          <a:prstGeom prst="rightBrace">
            <a:avLst>
              <a:gd name="adj1" fmla="val 64944"/>
              <a:gd name="adj2" fmla="val 63222"/>
            </a:avLst>
          </a:prstGeom>
          <a:noFill/>
          <a:ln w="952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2133600" y="3581400"/>
            <a:ext cx="2514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>
                <a:solidFill>
                  <a:schemeClr val="accent2"/>
                </a:solidFill>
              </a:rPr>
              <a:t>Pentecost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990600" y="1828800"/>
            <a:ext cx="4800600" cy="415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133600" y="3124200"/>
            <a:ext cx="2514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rgbClr val="FF0000"/>
                </a:solidFill>
              </a:rPr>
              <a:t>Baptism Of Fire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2286000" y="3810000"/>
            <a:ext cx="2209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133600" y="4114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1905000" y="4419600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1676400" y="4800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1447800" y="51816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1219200" y="55626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4038600" y="2028825"/>
            <a:ext cx="117951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/>
              <a:t>New Heavens</a:t>
            </a:r>
          </a:p>
          <a:p>
            <a:pPr algn="ctr"/>
            <a:r>
              <a:rPr lang="en-US" altLang="en-US" sz="1400"/>
              <a:t>&amp;</a:t>
            </a:r>
          </a:p>
          <a:p>
            <a:pPr algn="ctr"/>
            <a:r>
              <a:rPr lang="en-US" altLang="en-US" sz="1400"/>
              <a:t>New Earth</a:t>
            </a:r>
          </a:p>
          <a:p>
            <a:pPr algn="ctr"/>
            <a:r>
              <a:rPr lang="en-US" altLang="en-US" sz="1400"/>
              <a:t>(Rev 21)</a:t>
            </a:r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2362200" y="3429000"/>
            <a:ext cx="205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>
                <a:solidFill>
                  <a:srgbClr val="009900"/>
                </a:solidFill>
              </a:rPr>
              <a:t>Millenium</a:t>
            </a:r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4365625" y="3429000"/>
            <a:ext cx="1958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009900"/>
                </a:solidFill>
              </a:rPr>
              <a:t>= New Soul in Old Body</a:t>
            </a:r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4545013" y="3657600"/>
            <a:ext cx="21605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990099"/>
                </a:solidFill>
              </a:rPr>
              <a:t>Armageddon (satan Bound)</a:t>
            </a:r>
          </a:p>
          <a:p>
            <a:r>
              <a:rPr lang="en-US" altLang="en-US" sz="1400">
                <a:solidFill>
                  <a:srgbClr val="990099"/>
                </a:solidFill>
              </a:rPr>
              <a:t>                          Rev 20:2</a:t>
            </a:r>
          </a:p>
        </p:txBody>
      </p:sp>
      <p:sp>
        <p:nvSpPr>
          <p:cNvPr id="7197" name="Rectangle 29"/>
          <p:cNvSpPr>
            <a:spLocks noChangeArrowheads="1"/>
          </p:cNvSpPr>
          <p:nvPr/>
        </p:nvSpPr>
        <p:spPr bwMode="auto">
          <a:xfrm>
            <a:off x="5791200" y="5867400"/>
            <a:ext cx="619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FF0000"/>
                </a:solidFill>
              </a:rPr>
              <a:t>Adam</a:t>
            </a:r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5332413" y="5029200"/>
            <a:ext cx="160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003300"/>
                </a:solidFill>
              </a:rPr>
              <a:t>Noah (Justification)</a:t>
            </a:r>
            <a:endParaRPr lang="en-US" altLang="en-US" sz="1200">
              <a:solidFill>
                <a:srgbClr val="003300"/>
              </a:solidFill>
              <a:latin typeface="Arial" panose="020B0604020202020204" pitchFamily="34" charset="0"/>
            </a:endParaRP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4876800" y="4267200"/>
            <a:ext cx="1768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chemeClr val="accent2"/>
                </a:solidFill>
              </a:rPr>
              <a:t>Christ (Sanctification)</a:t>
            </a:r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990600" y="34290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>
            <a:off x="990600" y="3124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>
            <a:off x="990600" y="6019800"/>
            <a:ext cx="480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06" name="WordArt 38"/>
          <p:cNvSpPr>
            <a:spLocks noChangeArrowheads="1" noChangeShapeType="1" noTextEdit="1"/>
          </p:cNvSpPr>
          <p:nvPr/>
        </p:nvSpPr>
        <p:spPr bwMode="auto">
          <a:xfrm>
            <a:off x="2057400" y="838200"/>
            <a:ext cx="2667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ockwell" panose="02060603020205020403" pitchFamily="18" charset="0"/>
              </a:rPr>
              <a:t>The Earth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990600" y="1828800"/>
            <a:ext cx="4800600" cy="415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447800" y="3124200"/>
            <a:ext cx="3886200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2286000" y="3810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2133600" y="4114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1905000" y="44196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1676400" y="4800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1447800" y="51816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1219200" y="55626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3917950" y="2362200"/>
            <a:ext cx="2847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 b="1">
                <a:solidFill>
                  <a:srgbClr val="C62600"/>
                </a:solidFill>
              </a:rPr>
              <a:t>Omega</a:t>
            </a:r>
            <a:r>
              <a:rPr lang="en-US" altLang="en-US" sz="1400">
                <a:solidFill>
                  <a:srgbClr val="C62600"/>
                </a:solidFill>
              </a:rPr>
              <a:t> = Original Seed Back Again!</a:t>
            </a:r>
            <a:endParaRPr lang="en-US" altLang="en-US" sz="1200">
              <a:solidFill>
                <a:srgbClr val="C62600"/>
              </a:solidFill>
              <a:latin typeface="Arial" panose="020B0604020202020204" pitchFamily="34" charset="0"/>
            </a:endParaRP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2971800" y="3352800"/>
            <a:ext cx="8366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FF0000"/>
                </a:solidFill>
              </a:rPr>
              <a:t>Branham</a:t>
            </a:r>
            <a:endParaRPr lang="en-US" altLang="en-US" sz="1400">
              <a:solidFill>
                <a:srgbClr val="990000"/>
              </a:solidFill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3016250" y="3810000"/>
            <a:ext cx="719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>
                <a:solidFill>
                  <a:srgbClr val="008000"/>
                </a:solidFill>
              </a:rPr>
              <a:t>Wesley</a:t>
            </a:r>
            <a:endParaRPr lang="en-US" altLang="en-US" sz="120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3048000" y="4114800"/>
            <a:ext cx="657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993300"/>
                </a:solidFill>
              </a:rPr>
              <a:t>Luther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4724400" y="3581400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800080"/>
                </a:solidFill>
              </a:rPr>
              <a:t>Shuck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4876800" y="3810000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008000"/>
                </a:solidFill>
              </a:rPr>
              <a:t>Tassel</a:t>
            </a:r>
            <a:endParaRPr lang="en-US" altLang="en-US" sz="1400"/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5029200" y="4114800"/>
            <a:ext cx="54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>
                <a:solidFill>
                  <a:srgbClr val="993300"/>
                </a:solidFill>
              </a:rPr>
              <a:t>Stalk</a:t>
            </a:r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2971800" y="2362200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>
                <a:solidFill>
                  <a:srgbClr val="C62600"/>
                </a:solidFill>
              </a:rPr>
              <a:t>Grain</a:t>
            </a:r>
            <a:endParaRPr lang="en-US" altLang="en-US" sz="1400">
              <a:solidFill>
                <a:srgbClr val="E02B00"/>
              </a:solidFill>
            </a:endParaRPr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914400" y="34290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>
            <a:off x="914400" y="3124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4" name="Freeform 42"/>
          <p:cNvSpPr>
            <a:spLocks/>
          </p:cNvSpPr>
          <p:nvPr/>
        </p:nvSpPr>
        <p:spPr bwMode="auto">
          <a:xfrm>
            <a:off x="2209800" y="3390900"/>
            <a:ext cx="2362200" cy="800100"/>
          </a:xfrm>
          <a:custGeom>
            <a:avLst/>
            <a:gdLst>
              <a:gd name="T0" fmla="*/ 1552 w 1848"/>
              <a:gd name="T1" fmla="*/ 24 h 712"/>
              <a:gd name="T2" fmla="*/ 1312 w 1848"/>
              <a:gd name="T3" fmla="*/ 120 h 712"/>
              <a:gd name="T4" fmla="*/ 1648 w 1848"/>
              <a:gd name="T5" fmla="*/ 120 h 712"/>
              <a:gd name="T6" fmla="*/ 1504 w 1848"/>
              <a:gd name="T7" fmla="*/ 264 h 712"/>
              <a:gd name="T8" fmla="*/ 1840 w 1848"/>
              <a:gd name="T9" fmla="*/ 312 h 712"/>
              <a:gd name="T10" fmla="*/ 1456 w 1848"/>
              <a:gd name="T11" fmla="*/ 456 h 712"/>
              <a:gd name="T12" fmla="*/ 1648 w 1848"/>
              <a:gd name="T13" fmla="*/ 600 h 712"/>
              <a:gd name="T14" fmla="*/ 1216 w 1848"/>
              <a:gd name="T15" fmla="*/ 696 h 712"/>
              <a:gd name="T16" fmla="*/ 640 w 1848"/>
              <a:gd name="T17" fmla="*/ 600 h 712"/>
              <a:gd name="T18" fmla="*/ 256 w 1848"/>
              <a:gd name="T19" fmla="*/ 696 h 712"/>
              <a:gd name="T20" fmla="*/ 256 w 1848"/>
              <a:gd name="T21" fmla="*/ 504 h 712"/>
              <a:gd name="T22" fmla="*/ 16 w 1848"/>
              <a:gd name="T23" fmla="*/ 504 h 712"/>
              <a:gd name="T24" fmla="*/ 352 w 1848"/>
              <a:gd name="T25" fmla="*/ 360 h 712"/>
              <a:gd name="T26" fmla="*/ 112 w 1848"/>
              <a:gd name="T27" fmla="*/ 264 h 712"/>
              <a:gd name="T28" fmla="*/ 544 w 1848"/>
              <a:gd name="T29" fmla="*/ 168 h 712"/>
              <a:gd name="T30" fmla="*/ 304 w 1848"/>
              <a:gd name="T31" fmla="*/ 24 h 712"/>
              <a:gd name="T32" fmla="*/ 352 w 1848"/>
              <a:gd name="T33" fmla="*/ 24 h 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848" h="712">
                <a:moveTo>
                  <a:pt x="1552" y="24"/>
                </a:moveTo>
                <a:cubicBezTo>
                  <a:pt x="1424" y="64"/>
                  <a:pt x="1296" y="104"/>
                  <a:pt x="1312" y="120"/>
                </a:cubicBezTo>
                <a:cubicBezTo>
                  <a:pt x="1328" y="136"/>
                  <a:pt x="1616" y="96"/>
                  <a:pt x="1648" y="120"/>
                </a:cubicBezTo>
                <a:cubicBezTo>
                  <a:pt x="1680" y="144"/>
                  <a:pt x="1472" y="232"/>
                  <a:pt x="1504" y="264"/>
                </a:cubicBezTo>
                <a:cubicBezTo>
                  <a:pt x="1536" y="296"/>
                  <a:pt x="1848" y="280"/>
                  <a:pt x="1840" y="312"/>
                </a:cubicBezTo>
                <a:cubicBezTo>
                  <a:pt x="1832" y="344"/>
                  <a:pt x="1488" y="408"/>
                  <a:pt x="1456" y="456"/>
                </a:cubicBezTo>
                <a:cubicBezTo>
                  <a:pt x="1424" y="504"/>
                  <a:pt x="1688" y="560"/>
                  <a:pt x="1648" y="600"/>
                </a:cubicBezTo>
                <a:cubicBezTo>
                  <a:pt x="1608" y="640"/>
                  <a:pt x="1384" y="696"/>
                  <a:pt x="1216" y="696"/>
                </a:cubicBezTo>
                <a:cubicBezTo>
                  <a:pt x="1048" y="696"/>
                  <a:pt x="800" y="600"/>
                  <a:pt x="640" y="600"/>
                </a:cubicBezTo>
                <a:cubicBezTo>
                  <a:pt x="480" y="600"/>
                  <a:pt x="320" y="712"/>
                  <a:pt x="256" y="696"/>
                </a:cubicBezTo>
                <a:cubicBezTo>
                  <a:pt x="192" y="680"/>
                  <a:pt x="296" y="536"/>
                  <a:pt x="256" y="504"/>
                </a:cubicBezTo>
                <a:cubicBezTo>
                  <a:pt x="216" y="472"/>
                  <a:pt x="0" y="528"/>
                  <a:pt x="16" y="504"/>
                </a:cubicBezTo>
                <a:cubicBezTo>
                  <a:pt x="32" y="480"/>
                  <a:pt x="336" y="400"/>
                  <a:pt x="352" y="360"/>
                </a:cubicBezTo>
                <a:cubicBezTo>
                  <a:pt x="368" y="320"/>
                  <a:pt x="80" y="296"/>
                  <a:pt x="112" y="264"/>
                </a:cubicBezTo>
                <a:cubicBezTo>
                  <a:pt x="144" y="232"/>
                  <a:pt x="512" y="208"/>
                  <a:pt x="544" y="168"/>
                </a:cubicBezTo>
                <a:cubicBezTo>
                  <a:pt x="576" y="128"/>
                  <a:pt x="336" y="48"/>
                  <a:pt x="304" y="24"/>
                </a:cubicBezTo>
                <a:cubicBezTo>
                  <a:pt x="272" y="0"/>
                  <a:pt x="344" y="24"/>
                  <a:pt x="352" y="24"/>
                </a:cubicBezTo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5" name="Freeform 43"/>
          <p:cNvSpPr>
            <a:spLocks/>
          </p:cNvSpPr>
          <p:nvPr/>
        </p:nvSpPr>
        <p:spPr bwMode="auto">
          <a:xfrm>
            <a:off x="2819400" y="4114800"/>
            <a:ext cx="152400" cy="304800"/>
          </a:xfrm>
          <a:custGeom>
            <a:avLst/>
            <a:gdLst>
              <a:gd name="T0" fmla="*/ 96 w 104"/>
              <a:gd name="T1" fmla="*/ 0 h 1008"/>
              <a:gd name="T2" fmla="*/ 48 w 104"/>
              <a:gd name="T3" fmla="*/ 288 h 1008"/>
              <a:gd name="T4" fmla="*/ 96 w 104"/>
              <a:gd name="T5" fmla="*/ 672 h 1008"/>
              <a:gd name="T6" fmla="*/ 0 w 104"/>
              <a:gd name="T7" fmla="*/ 1008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" h="1008">
                <a:moveTo>
                  <a:pt x="96" y="0"/>
                </a:moveTo>
                <a:cubicBezTo>
                  <a:pt x="72" y="88"/>
                  <a:pt x="48" y="176"/>
                  <a:pt x="48" y="288"/>
                </a:cubicBezTo>
                <a:cubicBezTo>
                  <a:pt x="48" y="400"/>
                  <a:pt x="104" y="552"/>
                  <a:pt x="96" y="672"/>
                </a:cubicBezTo>
                <a:cubicBezTo>
                  <a:pt x="88" y="792"/>
                  <a:pt x="44" y="900"/>
                  <a:pt x="0" y="1008"/>
                </a:cubicBezTo>
              </a:path>
            </a:pathLst>
          </a:custGeom>
          <a:noFill/>
          <a:ln w="9525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6" name="Freeform 44"/>
          <p:cNvSpPr>
            <a:spLocks/>
          </p:cNvSpPr>
          <p:nvPr/>
        </p:nvSpPr>
        <p:spPr bwMode="auto">
          <a:xfrm>
            <a:off x="3810000" y="4191000"/>
            <a:ext cx="76200" cy="228600"/>
          </a:xfrm>
          <a:custGeom>
            <a:avLst/>
            <a:gdLst>
              <a:gd name="T0" fmla="*/ 48 w 56"/>
              <a:gd name="T1" fmla="*/ 0 h 984"/>
              <a:gd name="T2" fmla="*/ 48 w 56"/>
              <a:gd name="T3" fmla="*/ 288 h 984"/>
              <a:gd name="T4" fmla="*/ 0 w 56"/>
              <a:gd name="T5" fmla="*/ 528 h 984"/>
              <a:gd name="T6" fmla="*/ 48 w 56"/>
              <a:gd name="T7" fmla="*/ 768 h 984"/>
              <a:gd name="T8" fmla="*/ 48 w 56"/>
              <a:gd name="T9" fmla="*/ 960 h 984"/>
              <a:gd name="T10" fmla="*/ 48 w 56"/>
              <a:gd name="T11" fmla="*/ 912 h 9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6" h="984">
                <a:moveTo>
                  <a:pt x="48" y="0"/>
                </a:moveTo>
                <a:cubicBezTo>
                  <a:pt x="52" y="100"/>
                  <a:pt x="56" y="200"/>
                  <a:pt x="48" y="288"/>
                </a:cubicBezTo>
                <a:cubicBezTo>
                  <a:pt x="40" y="376"/>
                  <a:pt x="0" y="448"/>
                  <a:pt x="0" y="528"/>
                </a:cubicBezTo>
                <a:cubicBezTo>
                  <a:pt x="0" y="608"/>
                  <a:pt x="40" y="696"/>
                  <a:pt x="48" y="768"/>
                </a:cubicBezTo>
                <a:cubicBezTo>
                  <a:pt x="56" y="840"/>
                  <a:pt x="48" y="936"/>
                  <a:pt x="48" y="960"/>
                </a:cubicBezTo>
                <a:cubicBezTo>
                  <a:pt x="48" y="984"/>
                  <a:pt x="48" y="948"/>
                  <a:pt x="48" y="912"/>
                </a:cubicBezTo>
              </a:path>
            </a:pathLst>
          </a:custGeom>
          <a:noFill/>
          <a:ln w="9525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7" name="Rectangle 45"/>
          <p:cNvSpPr>
            <a:spLocks noChangeArrowheads="1"/>
          </p:cNvSpPr>
          <p:nvPr/>
        </p:nvSpPr>
        <p:spPr bwMode="auto">
          <a:xfrm>
            <a:off x="838200" y="5943600"/>
            <a:ext cx="510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b="1">
                <a:solidFill>
                  <a:srgbClr val="C62600"/>
                </a:solidFill>
              </a:rPr>
              <a:t>Alpha</a:t>
            </a:r>
            <a:r>
              <a:rPr lang="en-US" altLang="en-US" sz="1400">
                <a:solidFill>
                  <a:srgbClr val="C62600"/>
                </a:solidFill>
              </a:rPr>
              <a:t>  =  The Original (Bride) Seed  =  Day of Pentecost</a:t>
            </a:r>
            <a:endParaRPr lang="en-US" altLang="en-US" sz="1200">
              <a:solidFill>
                <a:srgbClr val="CC9900"/>
              </a:solidFill>
              <a:latin typeface="Arial" panose="020B0604020202020204" pitchFamily="34" charset="0"/>
            </a:endParaRPr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990600" y="62484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>
            <a:off x="4800600" y="4267200"/>
            <a:ext cx="304800" cy="0"/>
          </a:xfrm>
          <a:prstGeom prst="line">
            <a:avLst/>
          </a:prstGeom>
          <a:noFill/>
          <a:ln w="9525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3" name="AutoShape 51"/>
          <p:cNvSpPr>
            <a:spLocks/>
          </p:cNvSpPr>
          <p:nvPr/>
        </p:nvSpPr>
        <p:spPr bwMode="auto">
          <a:xfrm rot="-1801856">
            <a:off x="5310188" y="4195763"/>
            <a:ext cx="368300" cy="1824037"/>
          </a:xfrm>
          <a:prstGeom prst="rightBrace">
            <a:avLst>
              <a:gd name="adj1" fmla="val 41272"/>
              <a:gd name="adj2" fmla="val 47856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5638800" y="4572000"/>
            <a:ext cx="1066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</a:rPr>
              <a:t>Seed Fell Into Ground And Died</a:t>
            </a:r>
          </a:p>
        </p:txBody>
      </p:sp>
      <p:sp>
        <p:nvSpPr>
          <p:cNvPr id="8247" name="WordArt 55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3429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ockwell" panose="02060603020205020403" pitchFamily="18" charset="0"/>
              </a:rPr>
              <a:t>Mark 4:26-29</a:t>
            </a:r>
          </a:p>
        </p:txBody>
      </p:sp>
      <p:sp>
        <p:nvSpPr>
          <p:cNvPr id="8250" name="Rectangle 58"/>
          <p:cNvSpPr>
            <a:spLocks noChangeArrowheads="1"/>
          </p:cNvSpPr>
          <p:nvPr/>
        </p:nvSpPr>
        <p:spPr bwMode="auto">
          <a:xfrm>
            <a:off x="2941638" y="3581400"/>
            <a:ext cx="866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>
                <a:solidFill>
                  <a:srgbClr val="800080"/>
                </a:solidFill>
              </a:rPr>
              <a:t>Pentecost</a:t>
            </a:r>
            <a:endParaRPr lang="en-US" altLang="en-US" sz="120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8251" name="Line 59"/>
          <p:cNvSpPr>
            <a:spLocks noChangeShapeType="1"/>
          </p:cNvSpPr>
          <p:nvPr/>
        </p:nvSpPr>
        <p:spPr bwMode="auto">
          <a:xfrm>
            <a:off x="4495800" y="3733800"/>
            <a:ext cx="304800" cy="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52" name="Line 60"/>
          <p:cNvSpPr>
            <a:spLocks noChangeShapeType="1"/>
          </p:cNvSpPr>
          <p:nvPr/>
        </p:nvSpPr>
        <p:spPr bwMode="auto">
          <a:xfrm>
            <a:off x="4648200" y="3962400"/>
            <a:ext cx="304800" cy="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298</Words>
  <Application>Microsoft Office PowerPoint</Application>
  <PresentationFormat>On-screen Show (4:3)</PresentationFormat>
  <Paragraphs>121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Rockwell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Ben Ellicott</dc:creator>
  <cp:lastModifiedBy>Ben Ellicott</cp:lastModifiedBy>
  <cp:revision>170</cp:revision>
  <cp:lastPrinted>2001-01-21T07:51:29Z</cp:lastPrinted>
  <dcterms:created xsi:type="dcterms:W3CDTF">2001-01-02T22:02:14Z</dcterms:created>
  <dcterms:modified xsi:type="dcterms:W3CDTF">2016-09-09T01:44:59Z</dcterms:modified>
</cp:coreProperties>
</file>